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DAB80-8275-4FC1-BFF4-D93AA5ED9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6A3314-40FE-427A-AB32-9554722D53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3E946-A4D4-499D-A7AC-6AEF1672B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4DAD-D3B5-4F46-BAE1-253044B49F71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EFF92-FC6A-4718-A5CE-CA0B1F622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9079F-D318-460F-A411-A71F15A31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4776-FDD4-4131-87BF-2273518E8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256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054E5-F1D6-4579-BBFF-F03AC6E84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BEB1A-9C43-4322-B3E3-FFEF9A179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E1800-1611-4228-AB0E-5EA409A1A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4DAD-D3B5-4F46-BAE1-253044B49F71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82426-5D2F-4141-A354-06E9A9FCF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38E68-2EC2-484D-96EE-3D681677D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4776-FDD4-4131-87BF-2273518E8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04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295508-279E-4024-855F-4BDABE441B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D3A809-FACA-49AC-B65E-06C2F83874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D5E98-0AFA-4AAC-AC3A-C47C2F8E9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4DAD-D3B5-4F46-BAE1-253044B49F71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1A7CB-463F-450B-9C3E-A5458A562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8E0A8-B63A-4423-B3C6-B976B2A7A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4776-FDD4-4131-87BF-2273518E8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24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0765D-61B4-4F08-97A1-83186D063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A09AF-F581-4868-AD61-6E3010B85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603CC-624F-4B26-B2E8-52D8BE1FC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4DAD-D3B5-4F46-BAE1-253044B49F71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1C433-E16C-4A22-B2B0-2E4C42164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C0539-C5DE-4EE1-878F-6373D3632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4776-FDD4-4131-87BF-2273518E8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9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C4115-6B8D-4162-B3C9-612B72612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C1BE3C-8D23-4A3B-8DB1-D8DF36222A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F174F-F171-4C85-88BA-1B3693903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4DAD-D3B5-4F46-BAE1-253044B49F71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7255E-D753-49C4-87E1-D9488EFDD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3133B-A3DF-4769-8222-47783C92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4776-FDD4-4131-87BF-2273518E8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926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49921-9878-425D-B5E2-2DA1C9F23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FA524-C583-401E-A8C4-CE827EF029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32D7D3-0021-4F3A-A921-9069F1718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E95482-7C87-4D21-A2FF-5DFABE679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4DAD-D3B5-4F46-BAE1-253044B49F71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00293A-42E1-4306-A61D-A93F68FE0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204553-3821-44DC-876D-824324F1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4776-FDD4-4131-87BF-2273518E8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39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88319-BCB1-4ACA-BCAC-BE9C15EBF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A1DAE1-4D5F-4FFB-8570-56DDDAD94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018FC2-CE90-4B0D-AB7C-DBE75AF75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B3C2D0-F437-4EB8-AC47-43C77553E5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8854C9-1B68-481B-81DE-79A26C00B1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72C255-767F-4310-B491-7ADE9329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4DAD-D3B5-4F46-BAE1-253044B49F71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397209-9132-433A-A95A-737B5A19C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54AC90-3988-4ADE-A405-431EC4154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4776-FDD4-4131-87BF-2273518E8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653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0C355-6F84-4A2D-9CAA-01C462A86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16644F-8627-4C0C-94FD-3F6BA9406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4DAD-D3B5-4F46-BAE1-253044B49F71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5CB1DD-2FCD-4383-905D-A92CB6DB4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BEA414-F519-4AB7-8B5E-3E586893E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4776-FDD4-4131-87BF-2273518E8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95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0C27A7-FE8E-40B8-927A-12EF667E0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4DAD-D3B5-4F46-BAE1-253044B49F71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8A317-9028-41EC-A345-2E8B1CB44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40108F-07D4-4966-9852-CDA232E48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4776-FDD4-4131-87BF-2273518E8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21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A98E7-803D-44CB-B507-FAA1D7CD5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CF97D-002D-4CE9-B3CC-F8DD9589C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BD556F-FF3D-4756-83EC-4B3A647070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771300-9A85-43A0-9DB4-2DA7FD493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4DAD-D3B5-4F46-BAE1-253044B49F71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ECBA66-35F9-4184-BC10-5A30A3F1C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422B7C-A0FD-4094-92ED-D5D4D360E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4776-FDD4-4131-87BF-2273518E8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12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E01D7-3F28-48DD-8702-E1A2E8B2C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F26268-C867-47CF-821B-1F67099DC0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2DA91A-F802-42DC-A55A-9EBDFB4E67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A1B599-1755-4C88-A2DC-68D1C02C9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4DAD-D3B5-4F46-BAE1-253044B49F71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9418F3-DD04-4F72-81A5-CA58242A9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536517-6ED4-497A-BD34-B8BCFE31C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4776-FDD4-4131-87BF-2273518E8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622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A8C320-14F0-4416-A92A-13245CEAC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8C5903-5E93-454E-85AF-0C1FF65B1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CA2B6-0BDA-426C-896E-4BBC5B5B03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14DAD-D3B5-4F46-BAE1-253044B49F71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6981B-37F1-4F8F-8D6C-F849C6376F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8804E-C2E3-4113-9DE8-8A3490F0D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54776-FDD4-4131-87BF-2273518E8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47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A15EF598-5002-49AD-AD87-9C224CCA8E5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0594675"/>
                  </p:ext>
                </p:extLst>
              </p:nvPr>
            </p:nvGraphicFramePr>
            <p:xfrm>
              <a:off x="847022" y="305780"/>
              <a:ext cx="10231656" cy="598639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15828">
                      <a:extLst>
                        <a:ext uri="{9D8B030D-6E8A-4147-A177-3AD203B41FA5}">
                          <a16:colId xmlns:a16="http://schemas.microsoft.com/office/drawing/2014/main" val="35176241"/>
                        </a:ext>
                      </a:extLst>
                    </a:gridCol>
                    <a:gridCol w="5115828">
                      <a:extLst>
                        <a:ext uri="{9D8B030D-6E8A-4147-A177-3AD203B41FA5}">
                          <a16:colId xmlns:a16="http://schemas.microsoft.com/office/drawing/2014/main" val="1564771398"/>
                        </a:ext>
                      </a:extLst>
                    </a:gridCol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Regular Recall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245337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1" i="1" dirty="0">
                              <a:solidFill>
                                <a:schemeClr val="tx1"/>
                              </a:solidFill>
                            </a:rPr>
                            <a:t>Last Lesson</a:t>
                          </a:r>
                        </a:p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sz="1800" dirty="0">
                              <a:solidFill>
                                <a:prstClr val="black"/>
                              </a:solidFill>
                              <a:latin typeface="Gill Sans MT" panose="020B0502020104020203" pitchFamily="34" charset="0"/>
                            </a:rPr>
                            <a:t>In a box there are some red, blue and green pens.</a:t>
                          </a:r>
                        </a:p>
                        <a:p>
                          <a:endParaRPr lang="en-GB" sz="1800" dirty="0">
                            <a:solidFill>
                              <a:prstClr val="black"/>
                            </a:solidFill>
                            <a:latin typeface="Gill Sans MT" panose="020B0502020104020203" pitchFamily="34" charset="0"/>
                          </a:endParaRPr>
                        </a:p>
                        <a:p>
                          <a:r>
                            <a:rPr lang="en-GB" sz="1800" dirty="0">
                              <a:solidFill>
                                <a:prstClr val="black"/>
                              </a:solidFill>
                              <a:latin typeface="Gill Sans MT" panose="020B0502020104020203" pitchFamily="34" charset="0"/>
                            </a:rPr>
                            <a:t>The ratio of red pens to green pens is 3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</m:oMath>
                          </a14:m>
                          <a:r>
                            <a:rPr lang="en-GB" sz="1800" dirty="0">
                              <a:solidFill>
                                <a:prstClr val="black"/>
                              </a:solidFill>
                              <a:latin typeface="Gill Sans MT" panose="020B0502020104020203" pitchFamily="34" charset="0"/>
                            </a:rPr>
                            <a:t> 5</a:t>
                          </a:r>
                        </a:p>
                        <a:p>
                          <a:endParaRPr lang="en-GB" sz="1800" dirty="0">
                            <a:solidFill>
                              <a:prstClr val="black"/>
                            </a:solidFill>
                            <a:latin typeface="Gill Sans MT" panose="020B0502020104020203" pitchFamily="34" charset="0"/>
                          </a:endParaRPr>
                        </a:p>
                        <a:p>
                          <a:r>
                            <a:rPr lang="en-GB" sz="1800" dirty="0">
                              <a:solidFill>
                                <a:prstClr val="black"/>
                              </a:solidFill>
                              <a:latin typeface="Gill Sans MT" panose="020B0502020104020203" pitchFamily="34" charset="0"/>
                            </a:rPr>
                            <a:t>For every 1 red pen there are two blue pens.</a:t>
                          </a:r>
                        </a:p>
                        <a:p>
                          <a:endParaRPr lang="en-GB" sz="1800" dirty="0">
                            <a:solidFill>
                              <a:prstClr val="black"/>
                            </a:solidFill>
                            <a:latin typeface="Gill Sans MT" panose="020B0502020104020203" pitchFamily="34" charset="0"/>
                          </a:endParaRPr>
                        </a:p>
                        <a:p>
                          <a:r>
                            <a:rPr lang="en-GB" sz="1800" dirty="0">
                              <a:solidFill>
                                <a:prstClr val="black"/>
                              </a:solidFill>
                              <a:latin typeface="Gill Sans MT" panose="020B0502020104020203" pitchFamily="34" charset="0"/>
                            </a:rPr>
                            <a:t>Write down the ratio of red pens to blue pens to green pens.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b="1" i="1" dirty="0">
                              <a:solidFill>
                                <a:schemeClr val="tx1"/>
                              </a:solidFill>
                            </a:rPr>
                            <a:t>Last Topic</a:t>
                          </a:r>
                        </a:p>
                        <a:p>
                          <a:endParaRPr lang="en-GB" b="1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8742304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1" i="1" dirty="0">
                              <a:solidFill>
                                <a:schemeClr val="tx1"/>
                              </a:solidFill>
                            </a:rPr>
                            <a:t>Last Term</a:t>
                          </a:r>
                        </a:p>
                        <a:p>
                          <a:pPr lvl="0">
                            <a:defRPr/>
                          </a:pPr>
                          <a:r>
                            <a:rPr lang="en-GB" sz="1800" dirty="0">
                              <a:solidFill>
                                <a:prstClr val="black"/>
                              </a:solidFill>
                              <a:latin typeface="Gill Sans MT" panose="020B0502020104020203" pitchFamily="34" charset="0"/>
                            </a:rPr>
                            <a:t>Find the total of the fractions. </a:t>
                          </a:r>
                        </a:p>
                        <a:p>
                          <a:pPr lvl="0">
                            <a:defRPr/>
                          </a:pPr>
                          <a:endParaRPr lang="en-GB" sz="1800" dirty="0">
                            <a:solidFill>
                              <a:prstClr val="black"/>
                            </a:solidFill>
                            <a:latin typeface="Gill Sans MT" panose="020B0502020104020203" pitchFamily="34" charset="0"/>
                          </a:endParaRPr>
                        </a:p>
                        <a:p>
                          <a:pPr lvl="0">
                            <a:defRPr/>
                          </a:pPr>
                          <a:r>
                            <a:rPr lang="en-GB" sz="1800" dirty="0">
                              <a:solidFill>
                                <a:prstClr val="black"/>
                              </a:solidFill>
                              <a:latin typeface="Gill Sans MT" panose="020B0502020104020203" pitchFamily="34" charset="0"/>
                            </a:rPr>
                            <a:t>Give your answer in its simplest form. </a:t>
                          </a:r>
                        </a:p>
                        <a:p>
                          <a:pPr lvl="0">
                            <a:defRPr/>
                          </a:pPr>
                          <a:endParaRPr lang="en-GB" sz="1800" dirty="0">
                            <a:solidFill>
                              <a:prstClr val="black"/>
                            </a:solidFill>
                            <a:latin typeface="Gill Sans MT" panose="020B0502020104020203" pitchFamily="34" charset="0"/>
                          </a:endParaRPr>
                        </a:p>
                        <a:p>
                          <a:pPr lvl="0">
                            <a:defRPr/>
                          </a:pPr>
                          <a:r>
                            <a:rPr lang="en-US" sz="1800" dirty="0">
                              <a:solidFill>
                                <a:prstClr val="black"/>
                              </a:solidFill>
                            </a:rPr>
                            <a:t>	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dirty="0">
                              <a:solidFill>
                                <a:prstClr val="black"/>
                              </a:solidFill>
                              <a:latin typeface="Gill Sans MT" panose="020B0502020104020203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r>
                            <a:rPr lang="en-GB" sz="1800" dirty="0">
                              <a:solidFill>
                                <a:prstClr val="black"/>
                              </a:solidFill>
                              <a:latin typeface="Gill Sans MT" panose="020B0502020104020203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lang="en-US" sz="18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=       </m:t>
                              </m:r>
                              <m:f>
                                <m:fPr>
                                  <m:ctrlPr>
                                    <a:rPr lang="en-US" sz="1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dirty="0">
                              <a:solidFill>
                                <a:prstClr val="black"/>
                              </a:solidFill>
                              <a:latin typeface="Gill Sans MT" panose="020B0502020104020203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r>
                            <a:rPr lang="en-GB" sz="1800" dirty="0">
                              <a:solidFill>
                                <a:prstClr val="black"/>
                              </a:solidFill>
                              <a:latin typeface="Gill Sans MT" panose="020B0502020104020203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8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dirty="0">
                              <a:solidFill>
                                <a:prstClr val="black"/>
                              </a:solidFill>
                              <a:latin typeface="Gill Sans MT" panose="020B0502020104020203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1800" dirty="0">
                              <a:solidFill>
                                <a:prstClr val="black"/>
                              </a:solidFill>
                              <a:latin typeface="Gill Sans MT" panose="020B0502020104020203" pitchFamily="34" charset="0"/>
                            </a:rPr>
                            <a:t>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dirty="0">
                              <a:solidFill>
                                <a:prstClr val="black"/>
                              </a:solidFill>
                              <a:latin typeface="Gill Sans MT" panose="020B0502020104020203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r>
                            <a:rPr lang="en-GB" sz="1800" dirty="0">
                              <a:solidFill>
                                <a:prstClr val="black"/>
                              </a:solidFill>
                              <a:latin typeface="Gill Sans MT" panose="020B0502020104020203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18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dirty="0">
                              <a:solidFill>
                                <a:prstClr val="black"/>
                              </a:solidFill>
                              <a:latin typeface="Gill Sans MT" panose="020B0502020104020203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endParaRPr lang="en-GB" sz="1800" dirty="0">
                            <a:solidFill>
                              <a:prstClr val="black"/>
                            </a:solidFill>
                            <a:latin typeface="Gill Sans MT" panose="020B0502020104020203" pitchFamily="34" charset="0"/>
                          </a:endParaRPr>
                        </a:p>
                        <a:p>
                          <a:pPr lvl="0">
                            <a:defRPr/>
                          </a:pPr>
                          <a:endParaRPr lang="en-GB" sz="1800" dirty="0">
                            <a:solidFill>
                              <a:prstClr val="black"/>
                            </a:solidFill>
                            <a:latin typeface="Gill Sans MT" panose="020B0502020104020203" pitchFamily="34" charset="0"/>
                          </a:endParaRPr>
                        </a:p>
                        <a:p>
                          <a:pPr lvl="0">
                            <a:defRPr/>
                          </a:pPr>
                          <a:r>
                            <a:rPr lang="en-GB" sz="1800" dirty="0">
                              <a:solidFill>
                                <a:prstClr val="black"/>
                              </a:solidFill>
                              <a:latin typeface="Gill Sans MT" panose="020B0502020104020203" pitchFamily="34" charset="0"/>
                            </a:rPr>
                            <a:t>Do all the answers need simplifying?</a:t>
                          </a:r>
                        </a:p>
                        <a:p>
                          <a:pPr lvl="0">
                            <a:defRPr/>
                          </a:pPr>
                          <a:r>
                            <a:rPr lang="en-GB" sz="1800" dirty="0">
                              <a:solidFill>
                                <a:prstClr val="black"/>
                              </a:solidFill>
                              <a:latin typeface="Gill Sans MT" panose="020B0502020104020203" pitchFamily="34" charset="0"/>
                            </a:rPr>
                            <a:t>Explain why.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b="1" i="1" dirty="0">
                              <a:solidFill>
                                <a:schemeClr val="tx1"/>
                              </a:solidFill>
                            </a:rPr>
                            <a:t>Last Year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</a:pPr>
                          <a:r>
                            <a:rPr lang="en-GB" sz="1800" dirty="0">
                              <a:latin typeface="Gill Sans MT" panose="020B0502020104020203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Dora and Amir each have 100 sweets.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</a:pPr>
                          <a:endParaRPr lang="en-GB" sz="1800" dirty="0">
                            <a:latin typeface="Gill Sans MT" panose="020B0502020104020203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</a:pPr>
                          <a:r>
                            <a:rPr lang="en-GB" sz="1800" dirty="0">
                              <a:latin typeface="Gill Sans MT" panose="020B0502020104020203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Dora eats 65% of hers. 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</a:pPr>
                          <a:endParaRPr lang="en-GB" sz="1800" dirty="0">
                            <a:latin typeface="Gill Sans MT" panose="020B0502020104020203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</a:pPr>
                          <a:r>
                            <a:rPr lang="en-GB" sz="1800" dirty="0">
                              <a:latin typeface="Gill Sans MT" panose="020B0502020104020203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Amir has 35 sweets left.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</a:pPr>
                          <a:r>
                            <a:rPr lang="en-GB" sz="1800" dirty="0">
                              <a:latin typeface="Gill Sans MT" panose="020B0502020104020203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</a:pPr>
                          <a:r>
                            <a:rPr lang="en-GB" sz="1800" dirty="0">
                              <a:latin typeface="Gill Sans MT" panose="020B0502020104020203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Who has more sweets left?</a:t>
                          </a:r>
                        </a:p>
                        <a:p>
                          <a:endParaRPr lang="en-GB" b="1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520309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A15EF598-5002-49AD-AD87-9C224CCA8E5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0594675"/>
                  </p:ext>
                </p:extLst>
              </p:nvPr>
            </p:nvGraphicFramePr>
            <p:xfrm>
              <a:off x="847022" y="305780"/>
              <a:ext cx="10231656" cy="598639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15828">
                      <a:extLst>
                        <a:ext uri="{9D8B030D-6E8A-4147-A177-3AD203B41FA5}">
                          <a16:colId xmlns:a16="http://schemas.microsoft.com/office/drawing/2014/main" val="35176241"/>
                        </a:ext>
                      </a:extLst>
                    </a:gridCol>
                    <a:gridCol w="5115828">
                      <a:extLst>
                        <a:ext uri="{9D8B030D-6E8A-4147-A177-3AD203B41FA5}">
                          <a16:colId xmlns:a16="http://schemas.microsoft.com/office/drawing/2014/main" val="1564771398"/>
                        </a:ext>
                      </a:extLst>
                    </a:gridCol>
                  </a:tblGrid>
                  <a:tr h="45720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Regular Recall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24533796"/>
                      </a:ext>
                    </a:extLst>
                  </a:tr>
                  <a:tr h="28346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9" t="-17811" r="-100238" b="-97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b="1" i="1" dirty="0">
                              <a:solidFill>
                                <a:schemeClr val="tx1"/>
                              </a:solidFill>
                            </a:rPr>
                            <a:t>Last Topic</a:t>
                          </a:r>
                        </a:p>
                        <a:p>
                          <a:endParaRPr lang="en-GB" b="1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87423043"/>
                      </a:ext>
                    </a:extLst>
                  </a:tr>
                  <a:tr h="269455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9" t="-124208" r="-100238" b="-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b="1" i="1" dirty="0">
                              <a:solidFill>
                                <a:schemeClr val="tx1"/>
                              </a:solidFill>
                            </a:rPr>
                            <a:t>Last Year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</a:pPr>
                          <a:r>
                            <a:rPr lang="en-GB" sz="1800" dirty="0">
                              <a:latin typeface="Gill Sans MT" panose="020B0502020104020203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Dora and Amir each have 100 sweets.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</a:pPr>
                          <a:endParaRPr lang="en-GB" sz="1800" dirty="0">
                            <a:latin typeface="Gill Sans MT" panose="020B0502020104020203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</a:pPr>
                          <a:r>
                            <a:rPr lang="en-GB" sz="1800" dirty="0">
                              <a:latin typeface="Gill Sans MT" panose="020B0502020104020203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Dora eats 65% of hers. 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</a:pPr>
                          <a:endParaRPr lang="en-GB" sz="1800" dirty="0">
                            <a:latin typeface="Gill Sans MT" panose="020B0502020104020203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</a:pPr>
                          <a:r>
                            <a:rPr lang="en-GB" sz="1800" dirty="0">
                              <a:latin typeface="Gill Sans MT" panose="020B0502020104020203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Amir has 35 sweets left.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</a:pPr>
                          <a:r>
                            <a:rPr lang="en-GB" sz="1800" dirty="0">
                              <a:latin typeface="Gill Sans MT" panose="020B0502020104020203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</a:pPr>
                          <a:r>
                            <a:rPr lang="en-GB" sz="1800" dirty="0">
                              <a:latin typeface="Gill Sans MT" panose="020B0502020104020203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Who has more sweets left?</a:t>
                          </a:r>
                        </a:p>
                        <a:p>
                          <a:endParaRPr lang="en-GB" b="1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52030916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0CFBA9BC-E5BC-4A7E-8EEB-2A63DA4C7CF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66" t="2473" b="-1"/>
          <a:stretch/>
        </p:blipFill>
        <p:spPr>
          <a:xfrm>
            <a:off x="6862812" y="1155032"/>
            <a:ext cx="2974203" cy="2229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516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126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Gill Sans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</dc:creator>
  <cp:lastModifiedBy>SGiller</cp:lastModifiedBy>
  <cp:revision>1</cp:revision>
  <dcterms:created xsi:type="dcterms:W3CDTF">2022-03-28T19:25:05Z</dcterms:created>
  <dcterms:modified xsi:type="dcterms:W3CDTF">2022-03-29T06:46:26Z</dcterms:modified>
</cp:coreProperties>
</file>